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1"/>
  </p:sldMasterIdLst>
  <p:notesMasterIdLst>
    <p:notesMasterId r:id="rId11"/>
  </p:notesMasterIdLst>
  <p:sldIdLst>
    <p:sldId id="256" r:id="rId2"/>
    <p:sldId id="263" r:id="rId3"/>
    <p:sldId id="260" r:id="rId4"/>
    <p:sldId id="261" r:id="rId5"/>
    <p:sldId id="257" r:id="rId6"/>
    <p:sldId id="258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645"/>
    <a:srgbClr val="F0EDF0"/>
    <a:srgbClr val="F7F7F7"/>
    <a:srgbClr val="0B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8"/>
  </p:normalViewPr>
  <p:slideViewPr>
    <p:cSldViewPr snapToGrid="0" snapToObjects="1" showGuides="1">
      <p:cViewPr>
        <p:scale>
          <a:sx n="118" d="100"/>
          <a:sy n="118" d="100"/>
        </p:scale>
        <p:origin x="-496" y="-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4362-3320-A64B-A61E-A8F25FBF1DDD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6A51F-B5B6-4243-A557-701EE2E3D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1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5E22-4416-BB41-BBDE-835ACBB0A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F2C9F-FE3F-DB4F-B3C0-7BF37E41A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41A5-0E14-6548-9050-CD5461B4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C437-CFE4-3943-8771-F5325E654BA1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647CB-B9D0-A545-AF15-E827C62F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DC8E-0D34-7945-BAE2-8E277077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40F2-922E-FE46-96FD-4E268202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8EB08-7388-5C41-B97E-E587A5E83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B1C8-C2B3-F647-B9E9-48CA9DF7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150E-5A8C-0447-81E8-EE9862727F29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45EEB-F421-7E42-AF03-10D7AEE0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1F84F-065D-BB41-A2EF-14D87912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17892-A068-8040-B977-FAF0E0ED0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29E35-0F62-4A4E-BADC-D4437DA7D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4B38-FBE8-BA4E-93BB-6B85EA5A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71BE-6CA2-4E40-8236-16A31B1E8F67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B052-A4BD-A44E-9CA3-5FFA2539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7FA2-1A9D-EA45-A731-9C4FFBBA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A39A-3D51-7241-BEB1-660EE980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2C2E-0711-1E48-8B28-40C8418D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2C32-673F-044D-89B1-5A00DC92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39F-EB4B-9A4F-8FFE-C8AF047D9D5D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3655-46AA-8748-A027-E0035869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7FAA-E2CA-E242-A790-3D0FC32F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959A-D81A-C84E-AB5C-58C3DC9E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1376-5793-EC45-9DEA-EE8C94CAE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9331-A2B2-3A4E-80D0-7A5098C7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CCA-9F0C-8A4F-B9AB-C86FB6E5122C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AACB-5165-D24D-BB09-6CF26F0B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7CF4-5A21-1842-9195-A027EB0E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06B1-785D-1D44-8422-ECE0CD9C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870-25F6-B144-BC0B-4DF858C08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12F8A-B752-1F49-B55B-59E50FD40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CDF8A-95B3-554D-A26B-682B013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8366-C3B5-D446-A926-E4B57FA3955B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E6FA3-468E-B74A-BC2B-AF9E5589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21DB-7832-664B-8FE9-6840F3CB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73D4-398A-CB49-8EA5-7B054877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1063-5C6B-4B4E-BB72-88DC3CE6B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0D1B6-2925-2040-AD7A-244C81EF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3464D-743C-5B40-91D8-5479D5943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5D7A3-45C4-6E45-A40F-1A61B7621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52012-A188-4541-AD27-ECB5E9B5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AFC5-200B-A847-9687-B6B498431C2C}" type="datetime1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B8937-D3FC-DD42-96AB-A23FFB9F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32AE-2907-0B4D-8983-E097A47B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DED3-A082-A94B-BF1A-E8B6117C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4D0FA-8575-7840-A58A-6C21C49D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00EE-7FFE-6F48-A0F8-5537F7DCFBAC}" type="datetime1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335EC-5807-C048-8E7D-12D17C6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0089D-6B65-B648-903D-C22157F0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411A6-067F-634C-B117-E3A9C5F6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BD5C-8F15-844D-B625-B652BB1A80FD}" type="datetime1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4EF81-9C53-6D4F-A209-36052CA8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D6949-DA1B-2848-8CC3-17E30657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4F2D-1302-D64E-98FC-F9094BF0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8458-C854-AD46-A7F7-A9783A73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2BC9D-6EC1-4745-B733-CA46E1200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8C51B-D1AC-C14F-94CF-CE7C989C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C96-9655-A74F-A8A2-6E22072AE758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5B47-E8CA-644F-B977-5136CD1E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A8E0B-830F-F942-9F37-718F6077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F86A-FB76-9C4F-9073-B4278AB8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60B84-57C7-AD4A-A949-8CC53DA5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92DCD-5CFC-214C-B657-E6AE2A9E7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D33FB-13FD-1447-8EA2-91ED9347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43A9-654E-AB40-A391-6D292158E356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46C9C-0E20-4F47-BEC8-0035406F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1EDB-2BE4-754A-8B6C-2DBA48E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DD563-1288-9844-8C62-EFD82564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8FD7-0DFC-9C42-9FB8-A6D235C04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84C81-3AB9-E64F-BE2F-C61A7C234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E9F2D-E842-0442-85D1-AF443B815F96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712-4083-514B-8954-A34631407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AF202-3737-F641-B086-14E805EB0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7598-EDEF-F346-AA4D-140090EB3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2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2.tiff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hyperlink" Target="https://www.tripadvisor.com/TripAdvisorInsights/w591" TargetMode="Externa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49748-DF8A-4D49-8E17-53EDDE7C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20456" b="23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65343-D0E4-0040-962C-AB160F482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2BBDA-DA95-4F4A-8EAD-F46912230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Are Restaurant Reviews Trustworthy?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5C146-83D3-3C4C-A25A-033C80E07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Vincent Ji</a:t>
            </a:r>
          </a:p>
          <a:p>
            <a:r>
              <a:rPr lang="en-US" dirty="0">
                <a:solidFill>
                  <a:schemeClr val="bg1"/>
                </a:solidFill>
              </a:rPr>
              <a:t>January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3CADD-04E6-194A-8EF6-5E605561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2" y="258763"/>
            <a:ext cx="406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145361-75B7-484E-95A5-6616CE3A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1"/>
          <a:stretch/>
        </p:blipFill>
        <p:spPr>
          <a:xfrm>
            <a:off x="0" y="10099"/>
            <a:ext cx="12252435" cy="6932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A52945-3957-A643-8BBE-795DF46FB3F5}"/>
              </a:ext>
            </a:extLst>
          </p:cNvPr>
          <p:cNvSpPr/>
          <p:nvPr/>
        </p:nvSpPr>
        <p:spPr>
          <a:xfrm>
            <a:off x="-60437" y="-1809"/>
            <a:ext cx="12252436" cy="691969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856B-7240-5247-B5B6-5DB0554F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524C-0503-7840-8F1E-7D1EED7F9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Review Background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Obao</a:t>
            </a:r>
            <a:r>
              <a:rPr lang="en-US" dirty="0"/>
              <a:t> Midtown East Investigation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Takeaways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1226F-E4D7-BC4C-81EB-965932CD589C}"/>
              </a:ext>
            </a:extLst>
          </p:cNvPr>
          <p:cNvSpPr/>
          <p:nvPr/>
        </p:nvSpPr>
        <p:spPr>
          <a:xfrm>
            <a:off x="9569446" y="-1809"/>
            <a:ext cx="2622553" cy="584200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49404-9A4C-2349-A023-55AFCCE1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497" y="3949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FAF3F-1ACA-0F4E-90E5-4B05CF88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49" y="98919"/>
            <a:ext cx="1689100" cy="3589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5C7E99-8859-EF43-AC4F-A654782000A9}"/>
              </a:ext>
            </a:extLst>
          </p:cNvPr>
          <p:cNvSpPr/>
          <p:nvPr/>
        </p:nvSpPr>
        <p:spPr>
          <a:xfrm>
            <a:off x="9569446" y="10099"/>
            <a:ext cx="2622553" cy="58420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4A7211-0CF7-E54F-B4BA-58D00320073B}"/>
              </a:ext>
            </a:extLst>
          </p:cNvPr>
          <p:cNvCxnSpPr/>
          <p:nvPr/>
        </p:nvCxnSpPr>
        <p:spPr>
          <a:xfrm>
            <a:off x="10226772" y="-1809"/>
            <a:ext cx="0" cy="5961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34017E0-7872-C749-9307-D7D9A09A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914EBA9-50A6-524D-B8F2-32E28AA1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119FFE-5823-5B4D-A2E0-B7B2B52DC604}"/>
              </a:ext>
            </a:extLst>
          </p:cNvPr>
          <p:cNvSpPr/>
          <p:nvPr/>
        </p:nvSpPr>
        <p:spPr>
          <a:xfrm>
            <a:off x="-1" y="-10099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0EA55-78B8-3C41-8A77-C8F891568B5E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41FE5D-CB3F-3241-80A5-27A8E4D201C0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7D3C32-2B58-004B-9911-D79586B33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035129-3EA0-7347-9CEE-ED2CC94F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495B3A-5B12-5149-AAAB-35A7C18C982F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011425-76F9-EE44-9CCE-DCA8E8461589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966D9F1-61F8-F448-A57A-CF379725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3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AC82B5-1DBF-1543-8B6B-7289EE036974}"/>
              </a:ext>
            </a:extLst>
          </p:cNvPr>
          <p:cNvSpPr txBox="1"/>
          <p:nvPr/>
        </p:nvSpPr>
        <p:spPr>
          <a:xfrm>
            <a:off x="7749186" y="3307258"/>
            <a:ext cx="42882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”For restaurants hoping to capture a slice of the $44 billion that tourists to NYC spend, TripAdvisor is one of the most effective ways to do it.” </a:t>
            </a:r>
          </a:p>
          <a:p>
            <a:pPr algn="r"/>
            <a:r>
              <a:rPr lang="en-US" sz="1400" dirty="0"/>
              <a:t>– Diana </a:t>
            </a:r>
            <a:r>
              <a:rPr lang="en-US" sz="1400" dirty="0" err="1"/>
              <a:t>Hubell</a:t>
            </a:r>
            <a:r>
              <a:rPr lang="en-US" sz="1400" dirty="0"/>
              <a:t> (NY Eater)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FCA57-5B33-B54C-82E5-3AE856F4A4A9}"/>
              </a:ext>
            </a:extLst>
          </p:cNvPr>
          <p:cNvSpPr txBox="1"/>
          <p:nvPr/>
        </p:nvSpPr>
        <p:spPr>
          <a:xfrm>
            <a:off x="334138" y="629968"/>
            <a:ext cx="4288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”94% of Diners Will Choose Your Restaurant Based on Online Reviews.” </a:t>
            </a:r>
          </a:p>
          <a:p>
            <a:pPr algn="r"/>
            <a:r>
              <a:rPr lang="en-US" sz="1400" dirty="0"/>
              <a:t>– Michael </a:t>
            </a:r>
            <a:r>
              <a:rPr lang="en-US" sz="1400" dirty="0" err="1"/>
              <a:t>Guta</a:t>
            </a:r>
            <a:r>
              <a:rPr lang="en-US" sz="1400" dirty="0"/>
              <a:t> (Small Business Trends)</a:t>
            </a:r>
          </a:p>
        </p:txBody>
      </p:sp>
    </p:spTree>
    <p:extLst>
      <p:ext uri="{BB962C8B-B14F-4D97-AF65-F5344CB8AC3E}">
        <p14:creationId xmlns:p14="http://schemas.microsoft.com/office/powerpoint/2010/main" val="69617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E83-7D0E-B948-894D-399DCEDE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0" y="365125"/>
            <a:ext cx="11143598" cy="1506792"/>
          </a:xfrm>
        </p:spPr>
        <p:txBody>
          <a:bodyPr>
            <a:noAutofit/>
          </a:bodyPr>
          <a:lstStyle/>
          <a:p>
            <a:r>
              <a:rPr lang="en-US" sz="2800" b="1" dirty="0" err="1"/>
              <a:t>Obao</a:t>
            </a:r>
            <a:r>
              <a:rPr lang="en-US" sz="2800" b="1" dirty="0"/>
              <a:t> ranks #1 on TripAdvisor but only has 3.5 stars on Yelp. Unusually high percentage of visitors gave the restaurant a five-star rating on TripAdvisor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5D8B-BCB5-1046-B0CD-9D519C07F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89" t="21818" r="3993" b="51547"/>
          <a:stretch/>
        </p:blipFill>
        <p:spPr>
          <a:xfrm>
            <a:off x="680540" y="2159713"/>
            <a:ext cx="5295255" cy="12845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429626-4BF3-1A44-A7F5-F655CB5FBDB6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4E5D41-40FF-9245-A81E-9B5B45718AF5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65AE39-0A1B-8841-A1CB-F18723B2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7DA43-9CA7-8F4B-877C-3B4561F9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8F655A-F857-A745-A97D-9303836187C7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EE27A-42DC-FD4B-AE46-65F9251F469A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78140C5-6F0B-7446-87EF-062B40DC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54ADD3-8AC2-E54A-9D8D-82AE90F27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8" y="2223085"/>
            <a:ext cx="5437539" cy="37262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D8700-06D7-ED44-9813-E89A6D9447DA}"/>
              </a:ext>
            </a:extLst>
          </p:cNvPr>
          <p:cNvCxnSpPr/>
          <p:nvPr/>
        </p:nvCxnSpPr>
        <p:spPr>
          <a:xfrm>
            <a:off x="10657519" y="1894814"/>
            <a:ext cx="475861" cy="608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83A45F-298A-9B48-AEB3-1510B2C78BBF}"/>
              </a:ext>
            </a:extLst>
          </p:cNvPr>
          <p:cNvSpPr txBox="1"/>
          <p:nvPr/>
        </p:nvSpPr>
        <p:spPr>
          <a:xfrm>
            <a:off x="8034967" y="1658877"/>
            <a:ext cx="262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Over 60% of the </a:t>
            </a:r>
            <a:r>
              <a:rPr lang="en-US" sz="1600" dirty="0" err="1"/>
              <a:t>Tripadvisor</a:t>
            </a:r>
            <a:r>
              <a:rPr lang="en-US" sz="1600" dirty="0"/>
              <a:t> reviewers gave five-stars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09C2E5-0D05-004F-BB33-720AD80C2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193" y="5849033"/>
            <a:ext cx="925381" cy="9086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72252F-5189-5F4E-A464-FD7737117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35" y="5849033"/>
            <a:ext cx="1798886" cy="8362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921A93-4DA8-FB46-B081-4F8AF45E3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266" y="5724650"/>
            <a:ext cx="1992316" cy="96814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CA55640-58D2-3C4B-BCD4-BEAD73756226}"/>
              </a:ext>
            </a:extLst>
          </p:cNvPr>
          <p:cNvGrpSpPr/>
          <p:nvPr/>
        </p:nvGrpSpPr>
        <p:grpSpPr>
          <a:xfrm>
            <a:off x="680540" y="3732090"/>
            <a:ext cx="5766995" cy="1628093"/>
            <a:chOff x="680540" y="3732090"/>
            <a:chExt cx="5766995" cy="16280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F34EA80-6F86-5B4E-9B23-EA1625234A2F}"/>
                </a:ext>
              </a:extLst>
            </p:cNvPr>
            <p:cNvGrpSpPr/>
            <p:nvPr/>
          </p:nvGrpSpPr>
          <p:grpSpPr>
            <a:xfrm>
              <a:off x="680540" y="3732090"/>
              <a:ext cx="5766995" cy="1628093"/>
              <a:chOff x="838200" y="3416774"/>
              <a:chExt cx="5766995" cy="162809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A93686-5E8D-7045-BD82-E15EC82BED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321" t="8351" r="74342" b="23427"/>
              <a:stretch/>
            </p:blipFill>
            <p:spPr>
              <a:xfrm>
                <a:off x="838200" y="3416774"/>
                <a:ext cx="1542393" cy="158089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9F58866-F1D1-0144-B902-43DCF1607B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5658" t="8351" r="-1" b="6933"/>
              <a:stretch/>
            </p:blipFill>
            <p:spPr>
              <a:xfrm>
                <a:off x="2379704" y="3429000"/>
                <a:ext cx="4225491" cy="1615867"/>
              </a:xfrm>
              <a:prstGeom prst="rect">
                <a:avLst/>
              </a:prstGeom>
            </p:spPr>
          </p:pic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2695A6-4162-9D4D-9664-698A36F9246D}"/>
                </a:ext>
              </a:extLst>
            </p:cNvPr>
            <p:cNvSpPr/>
            <p:nvPr/>
          </p:nvSpPr>
          <p:spPr>
            <a:xfrm>
              <a:off x="2237218" y="3732090"/>
              <a:ext cx="243648" cy="20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74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7F701FD-53D5-3B43-AABF-E647C149DB4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" y="10099"/>
            <a:ext cx="12192000" cy="6858000"/>
            <a:chOff x="0" y="0"/>
            <a:chExt cx="12192000" cy="68580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BC02BDF-576C-BD4B-8DBD-9EC7F58F9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r="55914" b="80006"/>
            <a:stretch/>
          </p:blipFill>
          <p:spPr>
            <a:xfrm>
              <a:off x="10629900" y="5735637"/>
              <a:ext cx="1562100" cy="11223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F31BB04-6FD8-204E-95C3-EA9E9F8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80006"/>
            <a:stretch/>
          </p:blipFill>
          <p:spPr>
            <a:xfrm>
              <a:off x="7086600" y="5735637"/>
              <a:ext cx="3543300" cy="112236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3084C31-2371-4F46-9180-153A2730E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80006"/>
            <a:stretch/>
          </p:blipFill>
          <p:spPr>
            <a:xfrm>
              <a:off x="3543300" y="5735637"/>
              <a:ext cx="3543300" cy="11223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4C093-F182-E344-A499-615C5A611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b="79611"/>
            <a:stretch/>
          </p:blipFill>
          <p:spPr>
            <a:xfrm>
              <a:off x="0" y="5713486"/>
              <a:ext cx="3543300" cy="114451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BDD7BB-9915-624E-9BEA-34E94C4A7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</a:blip>
            <a:srcRect r="55914"/>
            <a:stretch/>
          </p:blipFill>
          <p:spPr>
            <a:xfrm>
              <a:off x="10629900" y="0"/>
              <a:ext cx="1562100" cy="5613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148138-F4D5-4A46-840E-900AEB0C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7086600" y="0"/>
              <a:ext cx="3543300" cy="5613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80906A7-D33C-AE46-A94E-80D028A9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3543300" y="0"/>
              <a:ext cx="3543300" cy="5613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B6A3FB-AF1F-614A-9706-1C3828A8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0" y="0"/>
              <a:ext cx="3543300" cy="5613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87B6FE-0DA2-494C-BF86-FEDF45A7834C}"/>
              </a:ext>
            </a:extLst>
          </p:cNvPr>
          <p:cNvGrpSpPr/>
          <p:nvPr/>
        </p:nvGrpSpPr>
        <p:grpSpPr>
          <a:xfrm>
            <a:off x="1597399" y="4142757"/>
            <a:ext cx="8711334" cy="2478761"/>
            <a:chOff x="1818123" y="4379242"/>
            <a:chExt cx="8711334" cy="24787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34D65E-D5DE-5840-B6DC-1EB2591F67BD}"/>
                </a:ext>
              </a:extLst>
            </p:cNvPr>
            <p:cNvGrpSpPr/>
            <p:nvPr/>
          </p:nvGrpSpPr>
          <p:grpSpPr>
            <a:xfrm>
              <a:off x="1818123" y="4379242"/>
              <a:ext cx="8711334" cy="2478761"/>
              <a:chOff x="820593" y="3524249"/>
              <a:chExt cx="9920984" cy="31284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0B95CD-BE59-9243-9F3A-BF3A2A0A8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61" b="27408"/>
              <a:stretch/>
            </p:blipFill>
            <p:spPr>
              <a:xfrm>
                <a:off x="820593" y="3524249"/>
                <a:ext cx="9920984" cy="264795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1B7AE8-C21E-E44A-A435-CB4BCC8ED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5355" b="1"/>
              <a:stretch/>
            </p:blipFill>
            <p:spPr>
              <a:xfrm>
                <a:off x="820593" y="6193289"/>
                <a:ext cx="9920984" cy="45944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A1337-18DF-B145-B76E-1B08A651489E}"/>
                </a:ext>
              </a:extLst>
            </p:cNvPr>
            <p:cNvSpPr txBox="1"/>
            <p:nvPr/>
          </p:nvSpPr>
          <p:spPr>
            <a:xfrm>
              <a:off x="9336705" y="4431015"/>
              <a:ext cx="9450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Tripadvisor</a:t>
              </a:r>
              <a:endParaRPr lang="en-US" sz="1100" dirty="0"/>
            </a:p>
            <a:p>
              <a:endParaRPr lang="en-US" sz="11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4FF21-F5F0-BC41-948F-3C8EBBD99A23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3AA5D2-DF62-7C49-B52B-750BF6300EA2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6E2D2A-6A33-4649-922B-FE5730BF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1CD63B-EEEA-7344-81E5-6640299F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84550-9424-814D-B1E4-80F990A6FF7F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DED29C-6685-9942-8304-829B4EE7D243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AC4181F-2FDE-0745-9E54-6ECFEAF7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9BC6-743D-A447-B02B-B055070C7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45"/>
          <a:stretch/>
        </p:blipFill>
        <p:spPr>
          <a:xfrm>
            <a:off x="1597399" y="1575696"/>
            <a:ext cx="8711334" cy="2602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8CF568A-57FC-E647-AB50-CC1DCE12A4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Obao’s</a:t>
            </a:r>
            <a:r>
              <a:rPr lang="en-US" sz="2400" dirty="0"/>
              <a:t> rating on </a:t>
            </a:r>
            <a:r>
              <a:rPr lang="en-US" sz="2400" dirty="0" err="1"/>
              <a:t>Tripadvisor</a:t>
            </a:r>
            <a:r>
              <a:rPr lang="en-US" sz="2400" dirty="0"/>
              <a:t> spiked after November 2019 which coincided with a sudden increase in number of reviews in December 2019 and January 2020.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243CC-ACE1-8842-A002-9A318F479008}"/>
              </a:ext>
            </a:extLst>
          </p:cNvPr>
          <p:cNvCxnSpPr>
            <a:cxnSpLocks/>
          </p:cNvCxnSpPr>
          <p:nvPr/>
        </p:nvCxnSpPr>
        <p:spPr>
          <a:xfrm>
            <a:off x="9504030" y="1987482"/>
            <a:ext cx="654885" cy="11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AABFED-FBA2-6742-A411-493932E1E296}"/>
              </a:ext>
            </a:extLst>
          </p:cNvPr>
          <p:cNvSpPr txBox="1"/>
          <p:nvPr/>
        </p:nvSpPr>
        <p:spPr>
          <a:xfrm>
            <a:off x="8166829" y="1809488"/>
            <a:ext cx="1382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Surge in rating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706FC5A-A4D2-664C-B6FA-4BEA11C31F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16" t="36655" r="63246" b="48430"/>
          <a:stretch/>
        </p:blipFill>
        <p:spPr>
          <a:xfrm>
            <a:off x="8980205" y="4300058"/>
            <a:ext cx="208244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5289C1-6B5A-5640-BFE7-3C88BB7EC03A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rgbClr val="F0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8AA0AD7-F8F8-464B-A2C0-89C4A9F5A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178660"/>
              </p:ext>
            </p:extLst>
          </p:nvPr>
        </p:nvGraphicFramePr>
        <p:xfrm>
          <a:off x="838201" y="1871916"/>
          <a:ext cx="8731245" cy="28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017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3194155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  <a:gridCol w="2146073">
                  <a:extLst>
                    <a:ext uri="{9D8B030D-6E8A-4147-A177-3AD203B41FA5}">
                      <a16:colId xmlns:a16="http://schemas.microsoft.com/office/drawing/2014/main" val="3703339703"/>
                    </a:ext>
                  </a:extLst>
                </a:gridCol>
              </a:tblGrid>
              <a:tr h="556479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Before or in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After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64650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Total # 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096536"/>
                  </a:ext>
                </a:extLst>
              </a:tr>
              <a:tr h="102557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# Reviews From First Time Contributors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59941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Avg. 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3.50</a:t>
                      </a:r>
                      <a:endParaRPr lang="en-US" sz="2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4.99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FA45310-7495-A346-92F0-39C8C7E29FD2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7F3797-E69B-F34B-8658-0562F6620188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E152F5-0152-B04B-AEB4-6DBCDE71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7B229-FA15-3549-91C3-255E1129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1DB521-9412-2B4A-A388-FA4BA1E23AB1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B1408-EF47-4D4D-8BAE-9DFE5D81F748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D01E65-DA49-AE49-87BD-1D63C7F1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85E5D0-312D-3A41-9F4A-B28BF76B9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More than half of the reviews in Dec’19 and Jan’20 were from first time reviewers. In addition, average rating for the period is an eye-popping 4.99. This doesn’t make sense…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945BA-D1C6-C146-8111-B494BA798447}"/>
              </a:ext>
            </a:extLst>
          </p:cNvPr>
          <p:cNvSpPr txBox="1"/>
          <p:nvPr/>
        </p:nvSpPr>
        <p:spPr>
          <a:xfrm>
            <a:off x="3138326" y="5235732"/>
            <a:ext cx="5915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caused such drastic change?</a:t>
            </a:r>
          </a:p>
        </p:txBody>
      </p:sp>
    </p:spTree>
    <p:extLst>
      <p:ext uri="{BB962C8B-B14F-4D97-AF65-F5344CB8AC3E}">
        <p14:creationId xmlns:p14="http://schemas.microsoft.com/office/powerpoint/2010/main" val="152663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5289C1-6B5A-5640-BFE7-3C88BB7EC03A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rgbClr val="F0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8AA0AD7-F8F8-464B-A2C0-89C4A9F5A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486955"/>
              </p:ext>
            </p:extLst>
          </p:nvPr>
        </p:nvGraphicFramePr>
        <p:xfrm>
          <a:off x="838201" y="1871916"/>
          <a:ext cx="8731245" cy="28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017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3194155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  <a:gridCol w="2146073">
                  <a:extLst>
                    <a:ext uri="{9D8B030D-6E8A-4147-A177-3AD203B41FA5}">
                      <a16:colId xmlns:a16="http://schemas.microsoft.com/office/drawing/2014/main" val="3703339703"/>
                    </a:ext>
                  </a:extLst>
                </a:gridCol>
              </a:tblGrid>
              <a:tr h="556479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Before or in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After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64650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Total # 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096536"/>
                  </a:ext>
                </a:extLst>
              </a:tr>
              <a:tr h="102557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# Reviews From First Time Contributors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59941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Avg. 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3.50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4.99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FA45310-7495-A346-92F0-39C8C7E29FD2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7F3797-E69B-F34B-8658-0562F6620188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E152F5-0152-B04B-AEB4-6DBCDE71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7B229-FA15-3549-91C3-255E1129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1DB521-9412-2B4A-A388-FA4BA1E23AB1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B1408-EF47-4D4D-8BAE-9DFE5D81F748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D01E65-DA49-AE49-87BD-1D63C7F1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85E5D0-312D-3A41-9F4A-B28BF76B9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More than half of the reviews in Dec’19 and Jan’20 were from first time reviewers. In addition, average rating for the period is an eye-popping 4.99. This doesn’t make sense…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0DAF358-F08C-B74B-A7F9-CF004EE464AE}"/>
              </a:ext>
            </a:extLst>
          </p:cNvPr>
          <p:cNvSpPr txBox="1">
            <a:spLocks/>
          </p:cNvSpPr>
          <p:nvPr/>
        </p:nvSpPr>
        <p:spPr>
          <a:xfrm>
            <a:off x="838200" y="4827748"/>
            <a:ext cx="8731246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reaching out to one of the reviewers (my former colleague), I found out that the restaurant offered a free drink for each customer who wrote a review on </a:t>
            </a:r>
            <a:r>
              <a:rPr lang="en-US" sz="2400" dirty="0" err="1"/>
              <a:t>Tripadvisor</a:t>
            </a:r>
            <a:r>
              <a:rPr lang="en-US" sz="2400" dirty="0"/>
              <a:t> while dining.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A42C05-90CC-9247-BC79-376EAF344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8" t="25548" r="25674" b="11615"/>
          <a:stretch/>
        </p:blipFill>
        <p:spPr>
          <a:xfrm>
            <a:off x="9569446" y="3429000"/>
            <a:ext cx="2501904" cy="2927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5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5289C1-6B5A-5640-BFE7-3C88BB7EC03A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rgbClr val="F0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8AA0AD7-F8F8-464B-A2C0-89C4A9F5A7B0}"/>
              </a:ext>
            </a:extLst>
          </p:cNvPr>
          <p:cNvGraphicFramePr>
            <a:graphicFrameLocks/>
          </p:cNvGraphicFramePr>
          <p:nvPr/>
        </p:nvGraphicFramePr>
        <p:xfrm>
          <a:off x="838201" y="1871916"/>
          <a:ext cx="8731245" cy="28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017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3194155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  <a:gridCol w="2146073">
                  <a:extLst>
                    <a:ext uri="{9D8B030D-6E8A-4147-A177-3AD203B41FA5}">
                      <a16:colId xmlns:a16="http://schemas.microsoft.com/office/drawing/2014/main" val="3703339703"/>
                    </a:ext>
                  </a:extLst>
                </a:gridCol>
              </a:tblGrid>
              <a:tr h="556479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Before or in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After Nov’19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64650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Total # 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096536"/>
                  </a:ext>
                </a:extLst>
              </a:tr>
              <a:tr h="102557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# Reviews From First Time Contributors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59941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Avg. 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4.99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FA45310-7495-A346-92F0-39C8C7E29FD2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7F3797-E69B-F34B-8658-0562F6620188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E152F5-0152-B04B-AEB4-6DBCDE71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7B229-FA15-3549-91C3-255E1129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1DB521-9412-2B4A-A388-FA4BA1E23AB1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FB1408-EF47-4D4D-8BAE-9DFE5D81F748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D01E65-DA49-AE49-87BD-1D63C7F1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8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85E5D0-312D-3A41-9F4A-B28BF76B9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85938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More than half of the reviews in Dec’19 and Jan’20 were from first time reviewers. In addition, average rating for the period is an eye-popping 4.99. This doesn’t make sense…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0DAF358-F08C-B74B-A7F9-CF004EE464AE}"/>
              </a:ext>
            </a:extLst>
          </p:cNvPr>
          <p:cNvSpPr txBox="1">
            <a:spLocks/>
          </p:cNvSpPr>
          <p:nvPr/>
        </p:nvSpPr>
        <p:spPr>
          <a:xfrm>
            <a:off x="838200" y="4827748"/>
            <a:ext cx="8731246" cy="150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reaching out to one of the reviewers (my former colleague), I found out that the restaurant offered a free drink for each customer who wrote a review on </a:t>
            </a:r>
            <a:r>
              <a:rPr lang="en-US" sz="2400" dirty="0" err="1"/>
              <a:t>Tripadvisor</a:t>
            </a:r>
            <a:r>
              <a:rPr lang="en-US" sz="2400" dirty="0"/>
              <a:t> while dining.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A42C05-90CC-9247-BC79-376EAF344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8" t="25548" r="25674" b="11615"/>
          <a:stretch/>
        </p:blipFill>
        <p:spPr>
          <a:xfrm>
            <a:off x="9569446" y="3429000"/>
            <a:ext cx="2501904" cy="2927350"/>
          </a:xfrm>
          <a:prstGeom prst="rect">
            <a:avLst/>
          </a:prstGeom>
          <a:noFill/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FC98D3-CD35-6044-BA70-8FB9CDAB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2" y="635358"/>
            <a:ext cx="10985918" cy="5581455"/>
          </a:xfrm>
          <a:solidFill>
            <a:schemeClr val="bg2">
              <a:alpha val="9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“</a:t>
            </a:r>
            <a:r>
              <a:rPr lang="en-US" sz="2000" i="1" dirty="0" err="1"/>
              <a:t>Tripadvisor</a:t>
            </a:r>
            <a:r>
              <a:rPr lang="en-US" sz="2000" i="1" dirty="0"/>
              <a:t> encourages businesses to ask all customers to write reviews and share their feedback. However, we </a:t>
            </a:r>
            <a:r>
              <a:rPr lang="en-US" sz="2000" b="1" i="1" dirty="0"/>
              <a:t>do not allow offering any kind of incentive </a:t>
            </a:r>
            <a:r>
              <a:rPr lang="en-US" sz="2000" i="1" dirty="0"/>
              <a:t>for a review because this can impact the impartiality of that review. Under our </a:t>
            </a:r>
            <a:r>
              <a:rPr lang="en-US" sz="2000" i="1" dirty="0">
                <a:hlinkClick r:id="rId5"/>
              </a:rPr>
              <a:t>incentives policy</a:t>
            </a:r>
            <a:r>
              <a:rPr lang="en-US" sz="2000" i="1" dirty="0"/>
              <a:t>, we penalize any businesses that are found to be offering incentives to customers.” </a:t>
            </a:r>
          </a:p>
          <a:p>
            <a:pPr marL="0" indent="0">
              <a:buNone/>
            </a:pPr>
            <a:r>
              <a:rPr lang="en-US" sz="2000" i="1" dirty="0"/>
              <a:t>									- </a:t>
            </a:r>
            <a:r>
              <a:rPr lang="en-US" sz="2000" i="1" dirty="0" err="1"/>
              <a:t>Tripadvisor</a:t>
            </a:r>
            <a:r>
              <a:rPr lang="en-US" sz="2000" i="1" dirty="0"/>
              <a:t>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0EAD1-BBCD-0940-A89E-45072A789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679" y="753704"/>
            <a:ext cx="3178827" cy="31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4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E2C4A0-F8D1-D846-BCAC-51234555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7" y="2569776"/>
            <a:ext cx="5444358" cy="40832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0FDAD7-15BC-2549-A89E-1E48C6787B56}"/>
              </a:ext>
            </a:extLst>
          </p:cNvPr>
          <p:cNvSpPr/>
          <p:nvPr/>
        </p:nvSpPr>
        <p:spPr>
          <a:xfrm>
            <a:off x="-1" y="3012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19237-9331-7246-91E2-75F2515B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44E4-C518-CE42-A0CE-A5B6314C0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1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Customers need to look beyond aggregate ratings and ranking to find the right product for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Review websites such as TripAdvisor are built on credibility and user trust.  They need to evolve their review platforms to prevent businesses from gaming the system.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Recommendation: adding a question before the review section asking review writers if they were asked by the business to write a review</a:t>
            </a:r>
          </a:p>
          <a:p>
            <a:endParaRPr lang="en-US" dirty="0"/>
          </a:p>
          <a:p>
            <a:r>
              <a:rPr lang="en-US" dirty="0"/>
              <a:t>Scale this analysis to more reviews on </a:t>
            </a:r>
            <a:r>
              <a:rPr lang="en-US" dirty="0" err="1"/>
              <a:t>Tripadvisor</a:t>
            </a:r>
            <a:r>
              <a:rPr lang="en-US" dirty="0"/>
              <a:t> or other review sites and create monitoring tools to detect biased review behaviors.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E7F195-7DB2-9444-8F8C-A7593A7543AF}"/>
              </a:ext>
            </a:extLst>
          </p:cNvPr>
          <p:cNvGrpSpPr/>
          <p:nvPr/>
        </p:nvGrpSpPr>
        <p:grpSpPr>
          <a:xfrm>
            <a:off x="9569446" y="-1809"/>
            <a:ext cx="2622553" cy="615358"/>
            <a:chOff x="9569446" y="-33341"/>
            <a:chExt cx="2622553" cy="6153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CF229-1CF5-6C4A-9702-A898773A3C19}"/>
                </a:ext>
              </a:extLst>
            </p:cNvPr>
            <p:cNvSpPr/>
            <p:nvPr/>
          </p:nvSpPr>
          <p:spPr>
            <a:xfrm>
              <a:off x="9569446" y="-33341"/>
              <a:ext cx="2622553" cy="584200"/>
            </a:xfrm>
            <a:prstGeom prst="rect">
              <a:avLst/>
            </a:prstGeom>
            <a:solidFill>
              <a:schemeClr val="bg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E9E2E1-56E1-934A-8379-8218C0CFB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497" y="-27583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197C51-ABF5-F748-B65A-9B5D6AE52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2249" y="67387"/>
              <a:ext cx="1689100" cy="3589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E77FC9-1000-C347-ACF2-8132A5BAB844}"/>
                </a:ext>
              </a:extLst>
            </p:cNvPr>
            <p:cNvSpPr/>
            <p:nvPr/>
          </p:nvSpPr>
          <p:spPr>
            <a:xfrm>
              <a:off x="9569446" y="-21433"/>
              <a:ext cx="2622553" cy="584200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64F28B-381E-EE4E-819F-332BF144D344}"/>
                </a:ext>
              </a:extLst>
            </p:cNvPr>
            <p:cNvCxnSpPr/>
            <p:nvPr/>
          </p:nvCxnSpPr>
          <p:spPr>
            <a:xfrm>
              <a:off x="10226772" y="-33341"/>
              <a:ext cx="0" cy="5961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B396FE-3DE1-7341-BACD-B78899BB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7598-EDEF-F346-AA4D-140090EB34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20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Words>566</Words>
  <Application>Microsoft Macintosh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Are Restaurant Reviews Trustworthy?</vt:lpstr>
      <vt:lpstr>Agenda</vt:lpstr>
      <vt:lpstr>PowerPoint Presentation</vt:lpstr>
      <vt:lpstr>Obao ranks #1 on TripAdvisor but only has 3.5 stars on Yelp. Unusually high percentage of visitors gave the restaurant a five-star rating on TripAdvisor</vt:lpstr>
      <vt:lpstr>PowerPoint Presentation</vt:lpstr>
      <vt:lpstr>PowerPoint Presentation</vt:lpstr>
      <vt:lpstr>PowerPoint Presentation</vt:lpstr>
      <vt:lpstr>PowerPoint Presentation</vt:lpstr>
      <vt:lpstr>Takeaways and 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Cheng</dc:creator>
  <cp:lastModifiedBy>Melissa Cheng</cp:lastModifiedBy>
  <cp:revision>29</cp:revision>
  <dcterms:created xsi:type="dcterms:W3CDTF">2020-01-26T23:03:55Z</dcterms:created>
  <dcterms:modified xsi:type="dcterms:W3CDTF">2020-01-28T05:08:24Z</dcterms:modified>
</cp:coreProperties>
</file>